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8" r:id="rId4"/>
    <p:sldId id="257" r:id="rId5"/>
    <p:sldId id="259" r:id="rId6"/>
    <p:sldId id="260" r:id="rId7"/>
    <p:sldId id="261" r:id="rId8"/>
    <p:sldId id="262" r:id="rId9"/>
    <p:sldId id="263"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3016903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220095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189095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normAutofit/>
          </a:bodyPr>
          <a:lstStyle/>
          <a:p>
            <a:fld id="{6811C4AE-2B18-4370-98C4-FA9441E80A76}" type="slidenum">
              <a:rPr lang="en-CA" smtClean="0"/>
              <a:t>‹#›</a:t>
            </a:fld>
            <a:endParaRPr lang="en-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0CEA05C-3EDA-468A-AE25-3D0985FFA6B8}" type="datetimeFigureOut">
              <a:rPr lang="en-CA" smtClean="0"/>
              <a:t>13/06/2013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811C4AE-2B18-4370-98C4-FA9441E80A76}" type="slidenum">
              <a:rPr lang="en-CA" smtClean="0"/>
              <a:t>‹#›</a:t>
            </a:fld>
            <a:endParaRPr lang="en-CA"/>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E0CEA05C-3EDA-468A-AE25-3D0985FFA6B8}" type="datetimeFigureOut">
              <a:rPr lang="en-CA" smtClean="0"/>
              <a:t>13/06/2013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6811C4AE-2B18-4370-98C4-FA9441E80A76}" type="slidenum">
              <a:rPr lang="en-CA" smtClean="0"/>
              <a:t>‹#›</a:t>
            </a:fld>
            <a:endParaRPr lang="en-CA"/>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E0CEA05C-3EDA-468A-AE25-3D0985FFA6B8}" type="datetimeFigureOut">
              <a:rPr lang="en-CA" smtClean="0"/>
              <a:t>13/06/2013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6811C4AE-2B18-4370-98C4-FA9441E80A76}" type="slidenum">
              <a:rPr lang="en-CA" smtClean="0"/>
              <a:t>‹#›</a:t>
            </a:fld>
            <a:endParaRPr lang="en-C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E0CEA05C-3EDA-468A-AE25-3D0985FFA6B8}" type="datetimeFigureOut">
              <a:rPr lang="en-CA" smtClean="0"/>
              <a:t>13/06/2013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6811C4AE-2B18-4370-98C4-FA9441E80A76}" type="slidenum">
              <a:rPr lang="en-CA" smtClean="0"/>
              <a:t>‹#›</a:t>
            </a:fld>
            <a:endParaRPr lang="en-CA"/>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0CEA05C-3EDA-468A-AE25-3D0985FFA6B8}" type="datetimeFigureOut">
              <a:rPr lang="en-CA" smtClean="0"/>
              <a:t>13/06/2013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811C4AE-2B18-4370-98C4-FA9441E80A76}" type="slidenum">
              <a:rPr lang="en-CA" smtClean="0"/>
              <a:t>‹#›</a:t>
            </a:fld>
            <a:endParaRPr lang="en-CA"/>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19812842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0CEA05C-3EDA-468A-AE25-3D0985FFA6B8}" type="datetimeFigureOut">
              <a:rPr lang="en-CA" smtClean="0"/>
              <a:t>13/06/2013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811C4AE-2B18-4370-98C4-FA9441E80A76}" type="slidenum">
              <a:rPr lang="en-CA" smtClean="0"/>
              <a:t>‹#›</a:t>
            </a:fld>
            <a:endParaRPr lang="en-CA"/>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CEA05C-3EDA-468A-AE25-3D0985FFA6B8}" type="datetimeFigureOut">
              <a:rPr lang="en-CA" smtClean="0"/>
              <a:t>13/06/2013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1289324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E0CEA05C-3EDA-468A-AE25-3D0985FFA6B8}" type="datetimeFigureOut">
              <a:rPr lang="en-CA" smtClean="0"/>
              <a:t>13/06/2013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1916484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E0CEA05C-3EDA-468A-AE25-3D0985FFA6B8}" type="datetimeFigureOut">
              <a:rPr lang="en-CA" smtClean="0"/>
              <a:t>13/06/2013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1005190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E0CEA05C-3EDA-468A-AE25-3D0985FFA6B8}" type="datetimeFigureOut">
              <a:rPr lang="en-CA" smtClean="0"/>
              <a:t>13/06/2013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996310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CEA05C-3EDA-468A-AE25-3D0985FFA6B8}" type="datetimeFigureOut">
              <a:rPr lang="en-CA" smtClean="0"/>
              <a:t>13/06/2013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1144930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CEA05C-3EDA-468A-AE25-3D0985FFA6B8}" type="datetimeFigureOut">
              <a:rPr lang="en-CA" smtClean="0"/>
              <a:t>13/06/2013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792880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CEA05C-3EDA-468A-AE25-3D0985FFA6B8}" type="datetimeFigureOut">
              <a:rPr lang="en-CA" smtClean="0"/>
              <a:t>13/06/2013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811C4AE-2B18-4370-98C4-FA9441E80A76}" type="slidenum">
              <a:rPr lang="en-CA" smtClean="0"/>
              <a:t>‹#›</a:t>
            </a:fld>
            <a:endParaRPr lang="en-CA"/>
          </a:p>
        </p:txBody>
      </p:sp>
    </p:spTree>
    <p:extLst>
      <p:ext uri="{BB962C8B-B14F-4D97-AF65-F5344CB8AC3E}">
        <p14:creationId xmlns:p14="http://schemas.microsoft.com/office/powerpoint/2010/main" val="989831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w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CEA05C-3EDA-468A-AE25-3D0985FFA6B8}" type="datetimeFigureOut">
              <a:rPr lang="en-CA" smtClean="0"/>
              <a:t>13/06/2013</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11C4AE-2B18-4370-98C4-FA9441E80A76}" type="slidenum">
              <a:rPr lang="en-CA" smtClean="0"/>
              <a:t>‹#›</a:t>
            </a:fld>
            <a:endParaRPr lang="en-CA"/>
          </a:p>
        </p:txBody>
      </p:sp>
    </p:spTree>
    <p:extLst>
      <p:ext uri="{BB962C8B-B14F-4D97-AF65-F5344CB8AC3E}">
        <p14:creationId xmlns:p14="http://schemas.microsoft.com/office/powerpoint/2010/main" val="3477839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E0CEA05C-3EDA-468A-AE25-3D0985FFA6B8}" type="datetimeFigureOut">
              <a:rPr lang="en-CA" smtClean="0"/>
              <a:t>13/06/2013</a:t>
            </a:fld>
            <a:endParaRPr lang="en-CA"/>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CA"/>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6811C4AE-2B18-4370-98C4-FA9441E80A76}" type="slidenum">
              <a:rPr lang="en-CA" smtClean="0"/>
              <a:t>‹#›</a:t>
            </a:fld>
            <a:endParaRPr lang="en-CA"/>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13.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www.cnn.com/2010/WORLD/europe/09/22/power.of.advertising/index.html" TargetMode="External"/><Relationship Id="rId2" Type="http://schemas.openxmlformats.org/officeDocument/2006/relationships/hyperlink" Target="http://hbr.org/2010/10/unleashing-the-power-of-marketing/ar/1" TargetMode="External"/><Relationship Id="rId1" Type="http://schemas.openxmlformats.org/officeDocument/2006/relationships/slideLayout" Target="../slideLayouts/slideLayout13.xml"/><Relationship Id="rId6" Type="http://schemas.openxmlformats.org/officeDocument/2006/relationships/hyperlink" Target="http://wsuclassblog.wordpress.com/2007/10/08/advertising-is-everywhere/" TargetMode="External"/><Relationship Id="rId5" Type="http://schemas.openxmlformats.org/officeDocument/2006/relationships/hyperlink" Target="http://www.iuriel.com/brand-management/evolution-and-trends-of-brand-management/" TargetMode="External"/><Relationship Id="rId4" Type="http://schemas.openxmlformats.org/officeDocument/2006/relationships/hyperlink" Target="http://www.psychologytoday.com/blog/design-your-path/201211/ads-everywhere-the-race-grab-your-brai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7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9552" y="332656"/>
            <a:ext cx="7772400" cy="1470025"/>
          </a:xfrm>
        </p:spPr>
        <p:txBody>
          <a:bodyPr/>
          <a:lstStyle/>
          <a:p>
            <a:r>
              <a:rPr lang="en-CA"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The </a:t>
            </a:r>
            <a:r>
              <a:rPr lang="en-CA"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Power</a:t>
            </a:r>
            <a:r>
              <a:rPr lang="en-CA"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Of Advertising &amp; Marketing</a:t>
            </a:r>
            <a:endParaRPr lang="en-CA"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184" y="1916832"/>
            <a:ext cx="2095500" cy="14097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7" name="TextBox 6"/>
          <p:cNvSpPr txBox="1"/>
          <p:nvPr/>
        </p:nvSpPr>
        <p:spPr>
          <a:xfrm>
            <a:off x="5796136" y="5908630"/>
            <a:ext cx="3168352" cy="523220"/>
          </a:xfrm>
          <a:prstGeom prst="rect">
            <a:avLst/>
          </a:prstGeom>
          <a:noFill/>
        </p:spPr>
        <p:txBody>
          <a:bodyPr wrap="square" rtlCol="0">
            <a:spAutoFit/>
          </a:bodyPr>
          <a:lstStyle/>
          <a:p>
            <a:r>
              <a:rPr lang="en-CA" sz="2800" dirty="0" smtClean="0">
                <a:solidFill>
                  <a:schemeClr val="bg1"/>
                </a:solidFill>
              </a:rPr>
              <a:t>By: Sevak Dhaliwal</a:t>
            </a:r>
            <a:endParaRPr lang="en-CA" sz="2800" dirty="0">
              <a:solidFill>
                <a:schemeClr val="bg1"/>
              </a:solidFill>
            </a:endParaRPr>
          </a:p>
        </p:txBody>
      </p:sp>
    </p:spTree>
    <p:extLst>
      <p:ext uri="{BB962C8B-B14F-4D97-AF65-F5344CB8AC3E}">
        <p14:creationId xmlns:p14="http://schemas.microsoft.com/office/powerpoint/2010/main" val="7393173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1800" y="188640"/>
            <a:ext cx="4536504" cy="1143000"/>
          </a:xfrm>
        </p:spPr>
        <p:txBody>
          <a:bodyPr>
            <a:normAutofit/>
          </a:bodyPr>
          <a:lstStyle/>
          <a:p>
            <a:r>
              <a:rPr lang="en-CA" sz="540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Introduction</a:t>
            </a:r>
            <a:endParaRPr lang="en-CA" sz="540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a:xfrm>
            <a:off x="-64640" y="3018657"/>
            <a:ext cx="5800058" cy="1900807"/>
          </a:xfrm>
        </p:spPr>
        <p:txBody>
          <a:bodyPr/>
          <a:lstStyle/>
          <a:p>
            <a:r>
              <a:rPr lang="en-CA" i="1" dirty="0"/>
              <a:t>“We can try not to be swayed by advertising and </a:t>
            </a:r>
            <a:r>
              <a:rPr lang="en-CA" i="1" dirty="0" smtClean="0"/>
              <a:t>marketing, but </a:t>
            </a:r>
            <a:r>
              <a:rPr lang="en-CA" i="1" dirty="0"/>
              <a:t>no matter what we do, we are all affected by attempts to manipulate our subconscious. Even when we believe we are immune to manipulation, we are not.”</a:t>
            </a:r>
            <a:endParaRPr lang="en-C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5858" y="2636912"/>
            <a:ext cx="2304256" cy="230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5759624" y="1882619"/>
            <a:ext cx="3384376" cy="738664"/>
          </a:xfrm>
          <a:prstGeom prst="rect">
            <a:avLst/>
          </a:prstGeom>
          <a:noFill/>
        </p:spPr>
        <p:txBody>
          <a:bodyPr wrap="square" rtlCol="0">
            <a:spAutoFit/>
          </a:bodyPr>
          <a:lstStyle/>
          <a:p>
            <a:r>
              <a:rPr lang="en-CA" sz="1400" dirty="0" smtClean="0"/>
              <a:t>This image shows a few logos that we see in our everyday lives, which are always around us.</a:t>
            </a:r>
            <a:endParaRPr lang="en-CA" sz="1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647517"/>
            <a:ext cx="2520280" cy="141765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510152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0"/>
            <a:ext cx="7772400" cy="1143000"/>
          </a:xfrm>
        </p:spPr>
        <p:txBody>
          <a:bodyPr>
            <a:normAutofit/>
          </a:bodyPr>
          <a:lstStyle/>
          <a:p>
            <a:r>
              <a:rPr lang="en-CA" sz="400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Advertisements (EVERYHERE!)</a:t>
            </a:r>
            <a:endParaRPr lang="en-CA" sz="400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11960" y="1412776"/>
            <a:ext cx="4749800" cy="2668935"/>
          </a:xfrm>
          <a:prstGeom prst="rect">
            <a:avLst/>
          </a:prstGeom>
          <a:ln>
            <a:noFill/>
          </a:ln>
          <a:effectLst>
            <a:softEdge rad="112500"/>
          </a:effectLst>
        </p:spPr>
      </p:pic>
      <p:sp>
        <p:nvSpPr>
          <p:cNvPr id="5" name="TextBox 4"/>
          <p:cNvSpPr txBox="1"/>
          <p:nvPr/>
        </p:nvSpPr>
        <p:spPr>
          <a:xfrm>
            <a:off x="5076056" y="4005064"/>
            <a:ext cx="3888432" cy="954107"/>
          </a:xfrm>
          <a:prstGeom prst="rect">
            <a:avLst/>
          </a:prstGeom>
          <a:noFill/>
        </p:spPr>
        <p:txBody>
          <a:bodyPr wrap="square" rtlCol="0">
            <a:spAutoFit/>
          </a:bodyPr>
          <a:lstStyle/>
          <a:p>
            <a:r>
              <a:rPr lang="en-CA" sz="1400" dirty="0" smtClean="0"/>
              <a:t>This image is used in the short YouTube film “</a:t>
            </a:r>
            <a:r>
              <a:rPr lang="en-CA" sz="1400" dirty="0"/>
              <a:t>L</a:t>
            </a:r>
            <a:r>
              <a:rPr lang="en-CA" sz="1400" dirty="0" smtClean="0"/>
              <a:t>ogorama”, a great representation of the marketing all around us, and the society we live in.</a:t>
            </a:r>
            <a:endParaRPr lang="en-CA" sz="1400" dirty="0"/>
          </a:p>
        </p:txBody>
      </p:sp>
      <p:sp>
        <p:nvSpPr>
          <p:cNvPr id="6" name="TextBox 5"/>
          <p:cNvSpPr txBox="1"/>
          <p:nvPr/>
        </p:nvSpPr>
        <p:spPr>
          <a:xfrm>
            <a:off x="34482" y="1052736"/>
            <a:ext cx="4248472" cy="4016484"/>
          </a:xfrm>
          <a:prstGeom prst="rect">
            <a:avLst/>
          </a:prstGeom>
          <a:noFill/>
        </p:spPr>
        <p:txBody>
          <a:bodyPr wrap="square" rtlCol="0">
            <a:spAutoFit/>
          </a:bodyPr>
          <a:lstStyle/>
          <a:p>
            <a:r>
              <a:rPr lang="en-CA" sz="1700" dirty="0" smtClean="0"/>
              <a:t>Companies </a:t>
            </a:r>
            <a:r>
              <a:rPr lang="en-CA" sz="1700" dirty="0"/>
              <a:t>advertise their products through many mediums such as: radio, magazines, billboards, the Internet, newspapers, and most popularly, movies &amp; television</a:t>
            </a:r>
            <a:r>
              <a:rPr lang="en-CA" sz="1700" dirty="0" smtClean="0"/>
              <a:t>. Also through</a:t>
            </a:r>
            <a:br>
              <a:rPr lang="en-CA" sz="1700" dirty="0" smtClean="0"/>
            </a:br>
            <a:r>
              <a:rPr lang="en-CA" sz="1700" dirty="0" smtClean="0"/>
              <a:t>billboards</a:t>
            </a:r>
            <a:r>
              <a:rPr lang="en-CA" sz="1700" dirty="0"/>
              <a:t>, </a:t>
            </a:r>
            <a:r>
              <a:rPr lang="en-CA" sz="1700" dirty="0" smtClean="0"/>
              <a:t>TV </a:t>
            </a:r>
            <a:r>
              <a:rPr lang="en-CA" sz="1700" dirty="0"/>
              <a:t>ads, movies, radio, magazines, newspapers, posters, taxi doors, bus stop benches, the sides of buses, those annoying internet pop ups and flyers that are posted everywhere. </a:t>
            </a:r>
            <a:r>
              <a:rPr lang="en-CA" sz="1700" dirty="0" smtClean="0"/>
              <a:t>These advertisers have one goal, and one goal only… to win the race to grab your brain! And that explains why there are an infinite  # of ads all around us.</a:t>
            </a:r>
            <a:endParaRPr lang="en-CA" sz="1700" dirty="0"/>
          </a:p>
        </p:txBody>
      </p:sp>
    </p:spTree>
    <p:extLst>
      <p:ext uri="{BB962C8B-B14F-4D97-AF65-F5344CB8AC3E}">
        <p14:creationId xmlns:p14="http://schemas.microsoft.com/office/powerpoint/2010/main" val="3540526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546"/>
            <a:ext cx="6118448" cy="1143000"/>
          </a:xfrm>
        </p:spPr>
        <p:txBody>
          <a:bodyPr>
            <a:normAutofit/>
          </a:bodyPr>
          <a:lstStyle/>
          <a:p>
            <a:r>
              <a:rPr lang="en-CA" sz="480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Too Good To Be True</a:t>
            </a:r>
            <a:endParaRPr lang="en-CA" sz="480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a:xfrm>
            <a:off x="251520" y="1268760"/>
            <a:ext cx="3744416" cy="3888432"/>
          </a:xfrm>
        </p:spPr>
        <p:txBody>
          <a:bodyPr>
            <a:normAutofit fontScale="85000" lnSpcReduction="20000"/>
          </a:bodyPr>
          <a:lstStyle/>
          <a:p>
            <a:pPr marL="68580" indent="0">
              <a:buNone/>
            </a:pPr>
            <a:r>
              <a:rPr lang="en-CA" dirty="0" smtClean="0"/>
              <a:t>Marketers will do whatever it takes to attract customers, by using celebrities, making the food look better than it actually is, basically bending the truth. In many cases, especially for females, marketers take models and superstars, and use Photoshop to its max, to show consumers what they should look like. Although its all fake and Photoshopped, many consumers don’t see that, and simply cannot get past the gorgeous image of the beautiful, perfect body in the image that is used to sell the product. This shows that marketers care about  selling, not the product, nor the consumers.</a:t>
            </a:r>
            <a:endParaRPr lang="en-C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7585" y="1052736"/>
            <a:ext cx="4793630" cy="36724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4329140" y="4725144"/>
            <a:ext cx="4636903" cy="738664"/>
          </a:xfrm>
          <a:prstGeom prst="rect">
            <a:avLst/>
          </a:prstGeom>
          <a:noFill/>
        </p:spPr>
        <p:txBody>
          <a:bodyPr wrap="square" rtlCol="0">
            <a:spAutoFit/>
          </a:bodyPr>
          <a:lstStyle/>
          <a:p>
            <a:r>
              <a:rPr lang="en-CA" sz="1400" dirty="0" smtClean="0"/>
              <a:t>Here is a perfect example how a famous celebrity’s (Kim Kardashian) body is photoshopped, to make her look ‘perfect’ in the eyes of the viewers.</a:t>
            </a:r>
            <a:endParaRPr lang="en-CA" sz="1400" dirty="0"/>
          </a:p>
        </p:txBody>
      </p:sp>
    </p:spTree>
    <p:extLst>
      <p:ext uri="{BB962C8B-B14F-4D97-AF65-F5344CB8AC3E}">
        <p14:creationId xmlns:p14="http://schemas.microsoft.com/office/powerpoint/2010/main" val="3440000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724128" cy="1143000"/>
          </a:xfrm>
        </p:spPr>
        <p:txBody>
          <a:bodyPr>
            <a:normAutofit fontScale="90000"/>
          </a:bodyPr>
          <a:lstStyle/>
          <a:p>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Here are some more images of marketers ‘bending the truth’:</a:t>
            </a:r>
            <a:endPar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11960" y="1052736"/>
            <a:ext cx="4823649" cy="4698234"/>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340768"/>
            <a:ext cx="2269815" cy="181585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79" y="4768602"/>
            <a:ext cx="3830563" cy="2089398"/>
          </a:xfrm>
          <a:prstGeom prst="rect">
            <a:avLst/>
          </a:prstGeom>
        </p:spPr>
      </p:pic>
      <p:sp>
        <p:nvSpPr>
          <p:cNvPr id="7" name="TextBox 6"/>
          <p:cNvSpPr txBox="1"/>
          <p:nvPr/>
        </p:nvSpPr>
        <p:spPr>
          <a:xfrm>
            <a:off x="2459469" y="1772816"/>
            <a:ext cx="1125629" cy="369332"/>
          </a:xfrm>
          <a:prstGeom prst="rect">
            <a:avLst/>
          </a:prstGeom>
          <a:noFill/>
        </p:spPr>
        <p:txBody>
          <a:bodyPr wrap="none" rtlCol="0">
            <a:spAutoFit/>
          </a:bodyPr>
          <a:lstStyle/>
          <a:p>
            <a:r>
              <a:rPr lang="en-CA" dirty="0" smtClean="0"/>
              <a:t>“Healthy”</a:t>
            </a:r>
            <a:endParaRPr lang="en-CA" dirty="0"/>
          </a:p>
        </p:txBody>
      </p:sp>
      <p:sp>
        <p:nvSpPr>
          <p:cNvPr id="8" name="TextBox 7"/>
          <p:cNvSpPr txBox="1"/>
          <p:nvPr/>
        </p:nvSpPr>
        <p:spPr>
          <a:xfrm>
            <a:off x="379642" y="4365104"/>
            <a:ext cx="3082960" cy="369332"/>
          </a:xfrm>
          <a:prstGeom prst="rect">
            <a:avLst/>
          </a:prstGeom>
          <a:noFill/>
        </p:spPr>
        <p:txBody>
          <a:bodyPr wrap="none" rtlCol="0">
            <a:spAutoFit/>
          </a:bodyPr>
          <a:lstStyle/>
          <a:p>
            <a:r>
              <a:rPr lang="en-CA" dirty="0" smtClean="0"/>
              <a:t>Real life:  ….. Advertised as:</a:t>
            </a:r>
            <a:endParaRPr lang="en-CA" dirty="0"/>
          </a:p>
        </p:txBody>
      </p:sp>
      <p:sp>
        <p:nvSpPr>
          <p:cNvPr id="9" name="TextBox 8"/>
          <p:cNvSpPr txBox="1"/>
          <p:nvPr/>
        </p:nvSpPr>
        <p:spPr>
          <a:xfrm>
            <a:off x="5796136" y="677821"/>
            <a:ext cx="1621021" cy="369332"/>
          </a:xfrm>
          <a:prstGeom prst="rect">
            <a:avLst/>
          </a:prstGeom>
          <a:noFill/>
        </p:spPr>
        <p:txBody>
          <a:bodyPr wrap="none" rtlCol="0">
            <a:spAutoFit/>
          </a:bodyPr>
          <a:lstStyle/>
          <a:p>
            <a:r>
              <a:rPr lang="en-CA" dirty="0" smtClean="0"/>
              <a:t>Before &amp; After</a:t>
            </a:r>
            <a:endParaRPr lang="en-CA" dirty="0"/>
          </a:p>
        </p:txBody>
      </p:sp>
    </p:spTree>
    <p:extLst>
      <p:ext uri="{BB962C8B-B14F-4D97-AF65-F5344CB8AC3E}">
        <p14:creationId xmlns:p14="http://schemas.microsoft.com/office/powerpoint/2010/main" val="4188382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7" y="-243408"/>
            <a:ext cx="5638867" cy="1143000"/>
          </a:xfrm>
        </p:spPr>
        <p:txBody>
          <a:bodyPr/>
          <a:lstStyle/>
          <a:p>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Taking </a:t>
            </a:r>
            <a:r>
              <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rPr>
              <a:t>I</a:t>
            </a:r>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 </a:t>
            </a:r>
            <a:r>
              <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rPr>
              <a:t>T</a:t>
            </a:r>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 </a:t>
            </a:r>
            <a:r>
              <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rPr>
              <a:t>T</a:t>
            </a:r>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he </a:t>
            </a:r>
            <a:r>
              <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rPr>
              <a:t>N</a:t>
            </a:r>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ext Level!</a:t>
            </a:r>
            <a:endPar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a:xfrm>
            <a:off x="-25017" y="1127448"/>
            <a:ext cx="5398368" cy="3733800"/>
          </a:xfrm>
        </p:spPr>
        <p:txBody>
          <a:bodyPr>
            <a:normAutofit fontScale="92500" lnSpcReduction="20000"/>
          </a:bodyPr>
          <a:lstStyle/>
          <a:p>
            <a:r>
              <a:rPr lang="en-CA" dirty="0" smtClean="0"/>
              <a:t>It seems as if when every day goes by, marketers learn and figure out how to outdo their peers, and themselves. That’s exactly what comes to my mind </a:t>
            </a:r>
            <a:r>
              <a:rPr lang="en-CA" dirty="0"/>
              <a:t>when looking at this picture. An advertisement of a cup of </a:t>
            </a:r>
            <a:r>
              <a:rPr lang="en-CA" dirty="0" smtClean="0"/>
              <a:t>Folger’s </a:t>
            </a:r>
            <a:r>
              <a:rPr lang="en-CA" dirty="0"/>
              <a:t>coffee was placed on top of a manhole in the street of New York giving the illusion of an actual cup of coffee due to the steam coming out of the holes in the advertisement</a:t>
            </a:r>
            <a:r>
              <a:rPr lang="en-CA" dirty="0" smtClean="0"/>
              <a:t>. Marketers are always looking to find and create ways to outdo and beat their oh so many competitors. Because of this competition, advertisements all around the world are always  drastically increasing! </a:t>
            </a:r>
            <a:endParaRPr lang="en-C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112" y="1124744"/>
            <a:ext cx="3151221" cy="487809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221933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Information</a:t>
            </a:r>
            <a:endPar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lstStyle/>
          <a:p>
            <a:r>
              <a:rPr lang="en-CA" dirty="0" smtClean="0"/>
              <a:t>There are many resources and websites to find ‘the truth’ about marketing and advertising, as all of us are around it, and some became aware and took an initiative to put the background of it online. Marketing goes way back to the mid early 1900’s, as many countries used it to sway people into joining or supporting their army, and their country. Propaganda was huge back then, and can somewhat be found today. Many advertisements show ‘us’ that we are not perfect, or even close to, and in order to look or be the best, you need the product that is being sold. Marketing has been going on forever it seems, and there definitely are no signs of it slowing down!</a:t>
            </a:r>
            <a:endParaRPr lang="en-CA" dirty="0"/>
          </a:p>
        </p:txBody>
      </p:sp>
    </p:spTree>
    <p:extLst>
      <p:ext uri="{BB962C8B-B14F-4D97-AF65-F5344CB8AC3E}">
        <p14:creationId xmlns:p14="http://schemas.microsoft.com/office/powerpoint/2010/main" val="13554215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0"/>
            <a:ext cx="7560840" cy="850106"/>
          </a:xfrm>
        </p:spPr>
        <p:txBody>
          <a:bodyPr>
            <a:normAutofit fontScale="90000"/>
          </a:bodyPr>
          <a:lstStyle/>
          <a:p>
            <a:r>
              <a:rPr lang="en-CA"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Evolution &amp; Trends of Brand Management</a:t>
            </a:r>
            <a:endParaRPr lang="en-CA"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normAutofit/>
          </a:bodyPr>
          <a:lstStyle/>
          <a:p>
            <a:endParaRPr lang="en-CA" dirty="0" smtClean="0"/>
          </a:p>
          <a:p>
            <a:endParaRPr lang="en-CA" dirty="0"/>
          </a:p>
        </p:txBody>
      </p:sp>
      <p:sp>
        <p:nvSpPr>
          <p:cNvPr id="4" name="TextBox 3"/>
          <p:cNvSpPr txBox="1"/>
          <p:nvPr/>
        </p:nvSpPr>
        <p:spPr>
          <a:xfrm>
            <a:off x="251520" y="1124744"/>
            <a:ext cx="6480720" cy="3416320"/>
          </a:xfrm>
          <a:prstGeom prst="rect">
            <a:avLst/>
          </a:prstGeom>
          <a:noFill/>
        </p:spPr>
        <p:txBody>
          <a:bodyPr wrap="square" rtlCol="0">
            <a:spAutoFit/>
          </a:bodyPr>
          <a:lstStyle/>
          <a:p>
            <a:r>
              <a:rPr lang="en-CA" dirty="0"/>
              <a:t>Brand management is continuously evolving as the economy changes and requires new approaches and other ways of thinking. Today the competitive landscape has become much more complex as companies compete around the globe and across industries online. Meanwhile brands have been acknowledged as an essential part of every business model, and lead to an infinite number of strong brands along with the development of new patterns and trends in brand </a:t>
            </a:r>
            <a:r>
              <a:rPr lang="en-CA" dirty="0" smtClean="0"/>
              <a:t>management. Almost every company looks at graphs, history, and statistics to sell their products properly, and to the right buyers. Its their way of figuring out which are the easiest and best age group of types of people to target.</a:t>
            </a:r>
            <a:endParaRPr lang="en-CA"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2239" y="2492896"/>
            <a:ext cx="2352675" cy="1943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515482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5038328" cy="1143000"/>
          </a:xfrm>
        </p:spPr>
        <p:txBody>
          <a:bodyPr>
            <a:normAutofit/>
          </a:bodyPr>
          <a:lstStyle/>
          <a:p>
            <a:r>
              <a:rPr lang="en-CA" sz="6600" cap="none"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Bibliography</a:t>
            </a:r>
            <a:endParaRPr lang="en-CA" sz="6600" cap="none"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lstStyle/>
          <a:p>
            <a:r>
              <a:rPr lang="en-CA" dirty="0">
                <a:hlinkClick r:id="rId2"/>
              </a:rPr>
              <a:t>http://</a:t>
            </a:r>
            <a:r>
              <a:rPr lang="en-CA" dirty="0" smtClean="0">
                <a:hlinkClick r:id="rId2"/>
              </a:rPr>
              <a:t>hbr.org/2010/10/unleashing-the-power-of-marketing/ar/1</a:t>
            </a:r>
            <a:endParaRPr lang="en-CA" dirty="0" smtClean="0"/>
          </a:p>
          <a:p>
            <a:r>
              <a:rPr lang="en-CA" dirty="0">
                <a:hlinkClick r:id="rId3"/>
              </a:rPr>
              <a:t>http://</a:t>
            </a:r>
            <a:r>
              <a:rPr lang="en-CA" dirty="0" smtClean="0">
                <a:hlinkClick r:id="rId3"/>
              </a:rPr>
              <a:t>www.cnn.com/2010/WORLD/europe/09/22/power.of.advertising/index.html</a:t>
            </a:r>
            <a:endParaRPr lang="en-CA" dirty="0" smtClean="0"/>
          </a:p>
          <a:p>
            <a:r>
              <a:rPr lang="en-CA" dirty="0">
                <a:hlinkClick r:id="rId4"/>
              </a:rPr>
              <a:t>http://</a:t>
            </a:r>
            <a:r>
              <a:rPr lang="en-CA" dirty="0" smtClean="0">
                <a:hlinkClick r:id="rId4"/>
              </a:rPr>
              <a:t>www.psychologytoday.com/blog/design-your-path/201211/ads-everywhere-the-race-grab-your-brain</a:t>
            </a:r>
            <a:endParaRPr lang="en-CA" dirty="0" smtClean="0"/>
          </a:p>
          <a:p>
            <a:r>
              <a:rPr lang="en-CA" dirty="0">
                <a:hlinkClick r:id="rId5"/>
              </a:rPr>
              <a:t>http://www.iuriel.com/brand-management/evolution-and-trends-of-brand-management</a:t>
            </a:r>
            <a:r>
              <a:rPr lang="en-CA" dirty="0" smtClean="0">
                <a:hlinkClick r:id="rId5"/>
              </a:rPr>
              <a:t>/</a:t>
            </a:r>
            <a:endParaRPr lang="en-CA" dirty="0" smtClean="0"/>
          </a:p>
          <a:p>
            <a:r>
              <a:rPr lang="en-CA" dirty="0">
                <a:hlinkClick r:id="rId6"/>
              </a:rPr>
              <a:t>http://wsuclassblog.wordpress.com/2007/10/08/advertising-is-everywhere/</a:t>
            </a:r>
            <a:endParaRPr lang="en-CA" dirty="0"/>
          </a:p>
        </p:txBody>
      </p:sp>
    </p:spTree>
    <p:extLst>
      <p:ext uri="{BB962C8B-B14F-4D97-AF65-F5344CB8AC3E}">
        <p14:creationId xmlns:p14="http://schemas.microsoft.com/office/powerpoint/2010/main" val="4292331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rban Pop">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 Pop</Template>
  <TotalTime>177</TotalTime>
  <Words>718</Words>
  <Application>Microsoft Office PowerPoint</Application>
  <PresentationFormat>On-screen Show (4:3)</PresentationFormat>
  <Paragraphs>27</Paragraphs>
  <Slides>9</Slides>
  <Notes>0</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Office Theme</vt:lpstr>
      <vt:lpstr>Urban Pop</vt:lpstr>
      <vt:lpstr>The Power Of Advertising &amp; Marketing</vt:lpstr>
      <vt:lpstr>Introduction</vt:lpstr>
      <vt:lpstr>Advertisements (EVERYHERE!)</vt:lpstr>
      <vt:lpstr>Too Good To Be True</vt:lpstr>
      <vt:lpstr>Here are some more images of marketers ‘bending the truth’:</vt:lpstr>
      <vt:lpstr>Taking It To The Next Level!</vt:lpstr>
      <vt:lpstr>Information</vt:lpstr>
      <vt:lpstr>Evolution &amp; Trends of Brand Management</vt:lpstr>
      <vt:lpstr>Bibliography</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Power Of Advertising &amp; Marketing</dc:title>
  <dc:creator>AmanSevak</dc:creator>
  <cp:lastModifiedBy>AmanSevak</cp:lastModifiedBy>
  <cp:revision>13</cp:revision>
  <dcterms:created xsi:type="dcterms:W3CDTF">2013-06-14T02:22:10Z</dcterms:created>
  <dcterms:modified xsi:type="dcterms:W3CDTF">2013-06-14T05:19:36Z</dcterms:modified>
</cp:coreProperties>
</file>